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313" r:id="rId4"/>
    <p:sldId id="257" r:id="rId5"/>
    <p:sldId id="259" r:id="rId6"/>
    <p:sldId id="312" r:id="rId7"/>
    <p:sldId id="265" r:id="rId8"/>
    <p:sldId id="274" r:id="rId9"/>
    <p:sldId id="279" r:id="rId10"/>
    <p:sldId id="280" r:id="rId11"/>
    <p:sldId id="284" r:id="rId12"/>
    <p:sldId id="285" r:id="rId13"/>
    <p:sldId id="288" r:id="rId14"/>
    <p:sldId id="289" r:id="rId15"/>
    <p:sldId id="266" r:id="rId16"/>
    <p:sldId id="291" r:id="rId17"/>
    <p:sldId id="292" r:id="rId18"/>
    <p:sldId id="293" r:id="rId19"/>
    <p:sldId id="294" r:id="rId20"/>
    <p:sldId id="314" r:id="rId21"/>
    <p:sldId id="298" r:id="rId22"/>
    <p:sldId id="299" r:id="rId23"/>
    <p:sldId id="300" r:id="rId24"/>
    <p:sldId id="315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9" autoAdjust="0"/>
    <p:restoredTop sz="96625" autoAdjust="0"/>
  </p:normalViewPr>
  <p:slideViewPr>
    <p:cSldViewPr snapToGrid="0">
      <p:cViewPr varScale="1">
        <p:scale>
          <a:sx n="91" d="100"/>
          <a:sy n="91" d="100"/>
        </p:scale>
        <p:origin x="-108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9640F-2676-4CB4-8F15-D4A82B9F7644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5238B-E915-45A1-997C-6A825AB7C1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F2691-3138-423D-AA75-84431EF994D6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59C3C-B859-4232-BD27-B11FDD2635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60E72-74BD-45C8-8BF1-9ADCE0969F3A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AFFEA-0091-4CDE-9EC4-10E63631F2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015F0-E144-4359-B8ED-06449689708E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73F19-A0BE-4866-B3A1-529D9DF48E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9B0BE-9D96-4D0B-9BD3-26662DEF89F1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20275-6834-4932-BEA5-05154A955F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966D9-6FDC-4840-9C12-F1057CCCBAD8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19FE0-D2CF-4B42-B24A-55FBB7B1A5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260BB-CFB7-4F12-B496-0A0690F6051C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6617-835E-4BDE-9D44-6F2F16E3C2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DB5C5-D1C5-4203-BFCF-DE78D44A016C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6A6E9-3A5D-40B2-936C-2ED798E18A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88DD5-BFC9-47F7-8E65-F4E576F5DB00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97823-AC12-453E-8437-566F29118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E55E0-8ECF-4922-8CC7-591D29510996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130DE-912F-459C-B95F-EE16CBE670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2B28B-B671-4407-AADA-63F030B6D2CB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E9CEC-9C39-4196-AF45-C39EB900F9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7B940E4-E743-42A2-819E-B7785F5B91A5}" type="datetimeFigureOut">
              <a:rPr lang="zh-CN" altLang="en-US"/>
              <a:pPr>
                <a:defRPr/>
              </a:pPr>
              <a:t>2016-8-29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3C251EA-E0E2-4021-84D1-991408267B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1538288" y="1122363"/>
            <a:ext cx="9144000" cy="16271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cs typeface="等线 Light"/>
              </a:rPr>
              <a:t>预约报销操作指南</a:t>
            </a:r>
          </a:p>
        </p:txBody>
      </p:sp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7883525" y="4391025"/>
            <a:ext cx="27019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/>
              <a:t>财务处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xfrm>
            <a:off x="650875" y="217488"/>
            <a:ext cx="10515600" cy="1325562"/>
          </a:xfrm>
        </p:spPr>
        <p:txBody>
          <a:bodyPr/>
          <a:lstStyle/>
          <a:p>
            <a:pPr eaLnBrk="1" hangingPunct="1"/>
            <a:r>
              <a:rPr lang="zh-CN" altLang="en-US" sz="1800" b="1" smtClean="0">
                <a:cs typeface="等线 Light"/>
              </a:rPr>
              <a:t>进入该页面：（</a:t>
            </a:r>
            <a:r>
              <a:rPr lang="en-US" altLang="zh-CN" sz="1800" b="1" smtClean="0">
                <a:cs typeface="等线 Light"/>
              </a:rPr>
              <a:t>1</a:t>
            </a:r>
            <a:r>
              <a:rPr lang="zh-CN" altLang="en-US" sz="1800" b="1" smtClean="0">
                <a:cs typeface="等线 Light"/>
              </a:rPr>
              <a:t>）如若出现“冲销往来”的提醒，说明该项目有借款尚未还清，如果您本次选择冲销借款，请勾选上这条信息，接着点击“下一步”。（</a:t>
            </a:r>
            <a:r>
              <a:rPr lang="en-US" altLang="zh-CN" sz="1800" b="1" smtClean="0">
                <a:cs typeface="等线 Light"/>
              </a:rPr>
              <a:t>2</a:t>
            </a:r>
            <a:r>
              <a:rPr lang="zh-CN" altLang="en-US" sz="1800" b="1" smtClean="0">
                <a:cs typeface="等线 Light"/>
              </a:rPr>
              <a:t>）请根据您需要报销的项目，结合系统中给予的说明性提示，归类填入金额。比如：您需要报销“硒鼓”</a:t>
            </a:r>
            <a:r>
              <a:rPr lang="en-US" altLang="zh-CN" sz="1800" b="1" smtClean="0">
                <a:cs typeface="等线 Light"/>
              </a:rPr>
              <a:t>500</a:t>
            </a:r>
            <a:r>
              <a:rPr lang="zh-CN" altLang="en-US" sz="1800" b="1" smtClean="0">
                <a:cs typeface="等线 Light"/>
              </a:rPr>
              <a:t>元，请在办公用品那一栏，填入</a:t>
            </a:r>
            <a:r>
              <a:rPr lang="en-US" altLang="zh-CN" sz="1800" b="1" smtClean="0">
                <a:cs typeface="等线 Light"/>
              </a:rPr>
              <a:t>500</a:t>
            </a:r>
            <a:r>
              <a:rPr lang="zh-CN" altLang="en-US" sz="1800" b="1" smtClean="0">
                <a:cs typeface="等线 Light"/>
              </a:rPr>
              <a:t>。依次填好后，请点击“下一步”。（</a:t>
            </a:r>
            <a:r>
              <a:rPr lang="en-US" altLang="zh-CN" sz="1800" b="1" smtClean="0">
                <a:cs typeface="等线 Light"/>
              </a:rPr>
              <a:t>3)</a:t>
            </a:r>
            <a:r>
              <a:rPr lang="zh-CN" altLang="en-US" sz="1800" b="1" smtClean="0">
                <a:cs typeface="等线 Light"/>
              </a:rPr>
              <a:t>点击“仙林校区”，选择预约时间段。每天上午、下午分别限额</a:t>
            </a:r>
            <a:r>
              <a:rPr lang="en-US" altLang="zh-CN" sz="1800" b="1" smtClean="0">
                <a:cs typeface="等线 Light"/>
              </a:rPr>
              <a:t>100</a:t>
            </a:r>
            <a:r>
              <a:rPr lang="zh-CN" altLang="en-US" sz="1800" b="1" smtClean="0">
                <a:cs typeface="等线 Light"/>
              </a:rPr>
              <a:t>笔，您可以选择相应的时间段。</a:t>
            </a:r>
          </a:p>
        </p:txBody>
      </p:sp>
      <p:pic>
        <p:nvPicPr>
          <p:cNvPr id="22530" name="图片 1" descr="图片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" y="1725613"/>
            <a:ext cx="5259388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" descr="图片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9963" y="1754188"/>
            <a:ext cx="5780087" cy="225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2" descr="图片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4638" y="4284663"/>
            <a:ext cx="7072312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AutoShape 6"/>
          <p:cNvSpPr>
            <a:spLocks noChangeArrowheads="1"/>
          </p:cNvSpPr>
          <p:nvPr/>
        </p:nvSpPr>
        <p:spPr bwMode="auto">
          <a:xfrm>
            <a:off x="5043488" y="2528888"/>
            <a:ext cx="1600200" cy="523875"/>
          </a:xfrm>
          <a:prstGeom prst="rightArrow">
            <a:avLst>
              <a:gd name="adj1" fmla="val 50000"/>
              <a:gd name="adj2" fmla="val 7636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2534" name="AutoShape 7"/>
          <p:cNvSpPr>
            <a:spLocks noChangeArrowheads="1"/>
          </p:cNvSpPr>
          <p:nvPr/>
        </p:nvSpPr>
        <p:spPr bwMode="auto">
          <a:xfrm>
            <a:off x="8647113" y="3549650"/>
            <a:ext cx="603250" cy="1022350"/>
          </a:xfrm>
          <a:prstGeom prst="downArrow">
            <a:avLst>
              <a:gd name="adj1" fmla="val 50000"/>
              <a:gd name="adj2" fmla="val 423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z="2400" b="1" smtClean="0">
                <a:cs typeface="等线 Light"/>
              </a:rPr>
              <a:t>点击“打印确认单”，</a:t>
            </a:r>
            <a:r>
              <a:rPr lang="zh-CN" altLang="zh-CN" sz="2400" b="1" smtClean="0">
                <a:solidFill>
                  <a:srgbClr val="FF3300"/>
                </a:solidFill>
                <a:cs typeface="等线 Light"/>
              </a:rPr>
              <a:t>打印后</a:t>
            </a:r>
            <a:r>
              <a:rPr lang="zh-CN" altLang="en-US" sz="2400" b="1" smtClean="0">
                <a:solidFill>
                  <a:srgbClr val="FF3300"/>
                </a:solidFill>
                <a:cs typeface="等线 Light"/>
              </a:rPr>
              <a:t>交由项目负责人、经办人和证明人签字，</a:t>
            </a:r>
            <a:r>
              <a:rPr lang="zh-CN" altLang="en-US" sz="2400" b="1" smtClean="0">
                <a:solidFill>
                  <a:schemeClr val="hlink"/>
                </a:solidFill>
                <a:cs typeface="等线 Light"/>
              </a:rPr>
              <a:t>附在老式的报销汇总单后面</a:t>
            </a:r>
            <a:r>
              <a:rPr lang="zh-CN" altLang="en-US" sz="2400" b="1" smtClean="0">
                <a:cs typeface="等线 Light"/>
              </a:rPr>
              <a:t>一起送至财务处报销窗口。（签字只需在这张预约报销单上签字）</a:t>
            </a:r>
          </a:p>
        </p:txBody>
      </p:sp>
      <p:pic>
        <p:nvPicPr>
          <p:cNvPr id="23554" name="图片 2" descr="图片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9825" y="2105025"/>
            <a:ext cx="10058400" cy="420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917575" y="0"/>
            <a:ext cx="10515600" cy="1325563"/>
          </a:xfrm>
        </p:spPr>
        <p:txBody>
          <a:bodyPr/>
          <a:lstStyle/>
          <a:p>
            <a:pPr eaLnBrk="1" hangingPunct="1"/>
            <a:r>
              <a:rPr lang="zh-CN" altLang="en-US" sz="2400" b="1" smtClean="0">
                <a:cs typeface="等线 Light"/>
              </a:rPr>
              <a:t>（</a:t>
            </a:r>
            <a:r>
              <a:rPr lang="en-US" altLang="zh-CN" sz="2400" b="1" smtClean="0">
                <a:cs typeface="等线 Light"/>
              </a:rPr>
              <a:t>1</a:t>
            </a:r>
            <a:r>
              <a:rPr lang="zh-CN" altLang="en-US" sz="2400" b="1" smtClean="0">
                <a:cs typeface="等线 Light"/>
              </a:rPr>
              <a:t>）如若不选择“冲销往来”，请直接点击“下一步</a:t>
            </a:r>
            <a:r>
              <a:rPr lang="en-US" altLang="zh-CN" sz="2400" b="1" smtClean="0">
                <a:cs typeface="等线 Light"/>
              </a:rPr>
              <a:t>”</a:t>
            </a:r>
            <a:r>
              <a:rPr lang="zh-CN" altLang="en-US" sz="2400" b="1" smtClean="0">
                <a:cs typeface="等线 Light"/>
              </a:rPr>
              <a:t>。（</a:t>
            </a:r>
            <a:r>
              <a:rPr lang="en-US" altLang="zh-CN" sz="2400" b="1" smtClean="0">
                <a:cs typeface="等线 Light"/>
              </a:rPr>
              <a:t>2</a:t>
            </a:r>
            <a:r>
              <a:rPr lang="zh-CN" altLang="en-US" sz="2400" b="1" smtClean="0">
                <a:cs typeface="等线 Light"/>
              </a:rPr>
              <a:t>）会弹出一个提醒，请点击“继续”。（</a:t>
            </a:r>
            <a:r>
              <a:rPr lang="en-US" altLang="zh-CN" sz="2400" b="1" smtClean="0">
                <a:cs typeface="等线 Light"/>
              </a:rPr>
              <a:t>3</a:t>
            </a:r>
            <a:r>
              <a:rPr lang="zh-CN" altLang="en-US" sz="2400" b="1" smtClean="0">
                <a:cs typeface="等线 Light"/>
              </a:rPr>
              <a:t>）根据类别填入各项报销金额</a:t>
            </a:r>
            <a:endParaRPr lang="en-US" altLang="zh-CN" sz="2400" b="1" smtClean="0">
              <a:cs typeface="等线 Light"/>
            </a:endParaRPr>
          </a:p>
        </p:txBody>
      </p:sp>
      <p:pic>
        <p:nvPicPr>
          <p:cNvPr id="24578" name="图片 1" descr="图片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588" y="1466850"/>
            <a:ext cx="5189537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图片 1" descr="图片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9350" y="1482725"/>
            <a:ext cx="56689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图片 1" descr="图片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1738" y="4286250"/>
            <a:ext cx="5661025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AutoShape 6"/>
          <p:cNvSpPr>
            <a:spLocks noChangeArrowheads="1"/>
          </p:cNvSpPr>
          <p:nvPr/>
        </p:nvSpPr>
        <p:spPr bwMode="auto">
          <a:xfrm>
            <a:off x="5137150" y="2244725"/>
            <a:ext cx="1976438" cy="779463"/>
          </a:xfrm>
          <a:prstGeom prst="rightArrow">
            <a:avLst>
              <a:gd name="adj1" fmla="val 50000"/>
              <a:gd name="adj2" fmla="val 6339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4582" name="AutoShape 7"/>
          <p:cNvSpPr>
            <a:spLocks noChangeArrowheads="1"/>
          </p:cNvSpPr>
          <p:nvPr/>
        </p:nvSpPr>
        <p:spPr bwMode="auto">
          <a:xfrm>
            <a:off x="9210675" y="3549650"/>
            <a:ext cx="793750" cy="1533525"/>
          </a:xfrm>
          <a:prstGeom prst="downArrow">
            <a:avLst>
              <a:gd name="adj1" fmla="val 50000"/>
              <a:gd name="adj2" fmla="val 483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24038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cs typeface="等线 Light"/>
              </a:rPr>
              <a:t>    </a:t>
            </a:r>
            <a:r>
              <a:rPr lang="zh-CN" altLang="zh-CN" sz="2000" smtClean="0">
                <a:cs typeface="等线 Light"/>
              </a:rPr>
              <a:t>填写</a:t>
            </a:r>
            <a:r>
              <a:rPr lang="zh-CN" altLang="en-US" sz="2000" smtClean="0">
                <a:cs typeface="等线 Light"/>
              </a:rPr>
              <a:t>对私</a:t>
            </a:r>
            <a:r>
              <a:rPr lang="zh-CN" altLang="zh-CN" sz="2000" smtClean="0">
                <a:cs typeface="等线 Light"/>
              </a:rPr>
              <a:t>转卡</a:t>
            </a:r>
            <a:r>
              <a:rPr lang="zh-CN" altLang="en-US" sz="2000" smtClean="0">
                <a:cs typeface="等线 Light"/>
              </a:rPr>
              <a:t>、对公转账</a:t>
            </a:r>
            <a:r>
              <a:rPr lang="zh-CN" altLang="zh-CN" sz="2000" smtClean="0">
                <a:cs typeface="等线 Light"/>
              </a:rPr>
              <a:t>信息并点击</a:t>
            </a:r>
            <a:r>
              <a:rPr lang="zh-CN" altLang="en-US" sz="2400" smtClean="0">
                <a:cs typeface="等线 Light"/>
              </a:rPr>
              <a:t>“</a:t>
            </a:r>
            <a:r>
              <a:rPr lang="zh-CN" altLang="zh-CN" sz="2000" smtClean="0">
                <a:cs typeface="等线 Light"/>
              </a:rPr>
              <a:t>提交</a:t>
            </a:r>
            <a:r>
              <a:rPr lang="zh-CN" altLang="en-US" sz="2000" smtClean="0">
                <a:cs typeface="等线 Light"/>
              </a:rPr>
              <a:t>”。请注意：①下图给出的是对私转卡界面，如果您在预约报销开始界面，选择“对公转账”、“支票</a:t>
            </a:r>
            <a:r>
              <a:rPr lang="en-US" altLang="zh-CN" sz="2000" smtClean="0">
                <a:cs typeface="等线 Light"/>
              </a:rPr>
              <a:t>”</a:t>
            </a:r>
            <a:r>
              <a:rPr lang="zh-CN" altLang="en-US" sz="2000" smtClean="0">
                <a:cs typeface="等线 Light"/>
              </a:rPr>
              <a:t>等支付方式，这一步将出现“对公转账界面”。②</a:t>
            </a:r>
            <a:r>
              <a:rPr lang="zh-CN" altLang="en-US" sz="2000" smtClean="0">
                <a:solidFill>
                  <a:srgbClr val="FF3300"/>
                </a:solidFill>
                <a:cs typeface="等线 Light"/>
              </a:rPr>
              <a:t>本校教职工、学生</a:t>
            </a:r>
            <a:r>
              <a:rPr lang="zh-CN" altLang="en-US" sz="2000" smtClean="0">
                <a:cs typeface="等线 Light"/>
              </a:rPr>
              <a:t>转卡一律选择</a:t>
            </a:r>
            <a:r>
              <a:rPr lang="zh-CN" altLang="en-US" sz="2000" smtClean="0">
                <a:solidFill>
                  <a:srgbClr val="FF3300"/>
                </a:solidFill>
                <a:cs typeface="等线 Light"/>
              </a:rPr>
              <a:t>南京银行卡</a:t>
            </a:r>
            <a:r>
              <a:rPr lang="zh-CN" altLang="en-US" sz="2000" smtClean="0">
                <a:cs typeface="等线 Light"/>
              </a:rPr>
              <a:t>，</a:t>
            </a:r>
            <a:r>
              <a:rPr lang="zh-CN" altLang="en-US" sz="2000" smtClean="0">
                <a:solidFill>
                  <a:srgbClr val="FF3300"/>
                </a:solidFill>
                <a:cs typeface="等线 Light"/>
              </a:rPr>
              <a:t>请勿选择其他银行</a:t>
            </a:r>
            <a:r>
              <a:rPr lang="zh-CN" altLang="en-US" sz="2000" smtClean="0">
                <a:cs typeface="等线 Light"/>
              </a:rPr>
              <a:t>，以免造成不必要的损失。</a:t>
            </a:r>
            <a:r>
              <a:rPr lang="zh-CN" altLang="en-US" sz="2000" smtClean="0">
                <a:solidFill>
                  <a:srgbClr val="FF3300"/>
                </a:solidFill>
                <a:cs typeface="等线 Light"/>
              </a:rPr>
              <a:t>外单位人员转卡可填入其他银行卡</a:t>
            </a:r>
            <a:r>
              <a:rPr lang="zh-CN" altLang="en-US" sz="2000" smtClean="0">
                <a:cs typeface="等线 Light"/>
              </a:rPr>
              <a:t>③向外单位人员转卡、对公转账，</a:t>
            </a:r>
            <a:r>
              <a:rPr lang="zh-CN" altLang="en-US" sz="2000" smtClean="0">
                <a:solidFill>
                  <a:srgbClr val="FF3300"/>
                </a:solidFill>
                <a:cs typeface="等线 Light"/>
              </a:rPr>
              <a:t>请务必选择正确的开户银行信息</a:t>
            </a:r>
            <a:r>
              <a:rPr lang="zh-CN" altLang="en-US" sz="2000" smtClean="0">
                <a:cs typeface="等线 Light"/>
              </a:rPr>
              <a:t>，填入的开户银行信息错误或不填，财务系统将无法支付这笔款项。④</a:t>
            </a:r>
            <a:r>
              <a:rPr lang="zh-CN" altLang="en-US" sz="2000" smtClean="0">
                <a:solidFill>
                  <a:srgbClr val="FF3300"/>
                </a:solidFill>
                <a:cs typeface="等线 Light"/>
              </a:rPr>
              <a:t>下图中“卡类型”这一栏可以不用勾选。</a:t>
            </a:r>
            <a:r>
              <a:rPr lang="zh-CN" altLang="en-US" sz="2000" smtClean="0">
                <a:cs typeface="等线 Light"/>
              </a:rPr>
              <a:t>所有信息填列完毕后，点击“提交”和“下一步”。</a:t>
            </a:r>
            <a:endParaRPr lang="en-US" altLang="zh-CN" sz="2000" smtClean="0">
              <a:cs typeface="等线 Light"/>
            </a:endParaRPr>
          </a:p>
        </p:txBody>
      </p:sp>
      <p:pic>
        <p:nvPicPr>
          <p:cNvPr id="25602" name="图片 1" descr="图片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6975" y="2379663"/>
            <a:ext cx="10058400" cy="373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933450" y="390525"/>
            <a:ext cx="10515600" cy="868363"/>
          </a:xfrm>
        </p:spPr>
        <p:txBody>
          <a:bodyPr/>
          <a:lstStyle/>
          <a:p>
            <a:pPr eaLnBrk="1" hangingPunct="1"/>
            <a:r>
              <a:rPr lang="zh-CN" altLang="zh-CN" sz="2400" smtClean="0">
                <a:cs typeface="等线 Light"/>
              </a:rPr>
              <a:t>选择</a:t>
            </a:r>
            <a:r>
              <a:rPr lang="zh-CN" altLang="en-US" sz="2400" smtClean="0">
                <a:cs typeface="等线 Light"/>
              </a:rPr>
              <a:t>“</a:t>
            </a:r>
            <a:r>
              <a:rPr lang="zh-CN" altLang="zh-CN" sz="2400" smtClean="0">
                <a:cs typeface="等线 Light"/>
              </a:rPr>
              <a:t>仙林校区</a:t>
            </a:r>
            <a:r>
              <a:rPr lang="zh-CN" altLang="en-US" sz="2400" smtClean="0">
                <a:cs typeface="等线 Light"/>
              </a:rPr>
              <a:t>”和“预约时间”，点击“预约”</a:t>
            </a:r>
            <a:r>
              <a:rPr lang="en-US" altLang="zh-CN" sz="2400" smtClean="0">
                <a:cs typeface="等线 Light"/>
              </a:rPr>
              <a:t>—</a:t>
            </a:r>
            <a:r>
              <a:rPr lang="zh-CN" altLang="en-US" sz="2400" smtClean="0">
                <a:cs typeface="等线 Light"/>
              </a:rPr>
              <a:t>点击“打印确认”，将打印出的报销单</a:t>
            </a:r>
            <a:r>
              <a:rPr lang="zh-CN" altLang="en-US" sz="2400" smtClean="0">
                <a:solidFill>
                  <a:srgbClr val="FF3300"/>
                </a:solidFill>
                <a:cs typeface="等线 Light"/>
              </a:rPr>
              <a:t>经项目负责人、报销人、证明人</a:t>
            </a:r>
            <a:r>
              <a:rPr lang="zh-CN" altLang="en-US" sz="2400" smtClean="0">
                <a:cs typeface="等线 Light"/>
              </a:rPr>
              <a:t>签字后，和老式的报销单一起送至财务处报销窗口。</a:t>
            </a:r>
          </a:p>
        </p:txBody>
      </p:sp>
      <p:pic>
        <p:nvPicPr>
          <p:cNvPr id="26626" name="图片 1" descr="图片1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763" y="1709738"/>
            <a:ext cx="5392737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图片 1" descr="图片1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1263" y="1706563"/>
            <a:ext cx="5553075" cy="360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AutoShape 5"/>
          <p:cNvSpPr>
            <a:spLocks noChangeArrowheads="1"/>
          </p:cNvSpPr>
          <p:nvPr/>
        </p:nvSpPr>
        <p:spPr bwMode="auto">
          <a:xfrm>
            <a:off x="5418138" y="3186113"/>
            <a:ext cx="1547812" cy="658812"/>
          </a:xfrm>
          <a:prstGeom prst="rightArrow">
            <a:avLst>
              <a:gd name="adj1" fmla="val 50000"/>
              <a:gd name="adj2" fmla="val 587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6629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0213" y="6037263"/>
            <a:ext cx="1600200" cy="6048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zh-CN" altLang="en-US" b="1" smtClean="0">
                <a:cs typeface="等线 Light"/>
              </a:rPr>
              <a:t>四、“</a:t>
            </a:r>
            <a:r>
              <a:rPr lang="zh-CN" altLang="zh-CN" b="1" smtClean="0">
                <a:cs typeface="等线 Light"/>
              </a:rPr>
              <a:t>国内</a:t>
            </a:r>
            <a:r>
              <a:rPr lang="zh-CN" altLang="en-US" b="1" smtClean="0">
                <a:cs typeface="等线 Light"/>
              </a:rPr>
              <a:t>差</a:t>
            </a:r>
            <a:r>
              <a:rPr lang="zh-CN" altLang="zh-CN" b="1" smtClean="0">
                <a:cs typeface="等线 Light"/>
              </a:rPr>
              <a:t>旅费业务</a:t>
            </a:r>
            <a:r>
              <a:rPr lang="zh-CN" altLang="en-US" b="1" smtClean="0">
                <a:cs typeface="等线 Light"/>
              </a:rPr>
              <a:t>”</a:t>
            </a:r>
            <a:r>
              <a:rPr lang="zh-CN" altLang="zh-CN" b="1" smtClean="0">
                <a:cs typeface="等线 Light"/>
              </a:rPr>
              <a:t/>
            </a:r>
            <a:br>
              <a:rPr lang="zh-CN" altLang="zh-CN" b="1" smtClean="0">
                <a:cs typeface="等线 Light"/>
              </a:rPr>
            </a:br>
            <a:endParaRPr lang="zh-CN" altLang="en-US" b="1" smtClean="0">
              <a:cs typeface="等线 Light"/>
            </a:endParaRPr>
          </a:p>
        </p:txBody>
      </p:sp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1130300" y="2084388"/>
            <a:ext cx="10785475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3300"/>
                </a:solidFill>
              </a:rPr>
              <a:t>友情提醒：</a:t>
            </a:r>
            <a:r>
              <a:rPr lang="zh-CN" altLang="en-US" sz="2400"/>
              <a:t>除了“部门基金”中报销差旅费，其他所有项目中报销国内差旅费业务均通过“国内差旅费业务”执行。</a:t>
            </a:r>
          </a:p>
          <a:p>
            <a:pPr>
              <a:spcBef>
                <a:spcPct val="50000"/>
              </a:spcBef>
            </a:pP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>
          <a:xfrm>
            <a:off x="838200" y="354013"/>
            <a:ext cx="10515600" cy="1325562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cs typeface="等线 Light"/>
              </a:rPr>
              <a:t>首先，点击“申请报销单”，点击“国内差旅费”，选择需报销的项目代码，带*号为必填项目，其中选择支付方式中，“对私转卡”为“转至个人银行卡”；“对公转账”为“转至对方单位账户”；“支票”为“开支票方式”，“混合支付”为既有对私转卡也有对公转账。所有信息填列完毕后，点击“下一步”。</a:t>
            </a:r>
            <a:endParaRPr lang="en-US" altLang="zh-CN" sz="2000" smtClean="0">
              <a:cs typeface="等线 Light"/>
            </a:endParaRPr>
          </a:p>
        </p:txBody>
      </p:sp>
      <p:pic>
        <p:nvPicPr>
          <p:cNvPr id="28674" name="图片 1" descr="图片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088" y="1958975"/>
            <a:ext cx="100584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cs typeface="等线 Light"/>
              </a:rPr>
              <a:t>其次，如果有“冲销往来”界面，</a:t>
            </a:r>
            <a:r>
              <a:rPr lang="zh-CN" altLang="zh-CN" sz="2800" smtClean="0">
                <a:cs typeface="等线 Light"/>
              </a:rPr>
              <a:t>不冲借款的话直接点下一步，冲借款的话步骤</a:t>
            </a:r>
            <a:r>
              <a:rPr lang="zh-CN" altLang="en-US" sz="2800" smtClean="0">
                <a:cs typeface="等线 Light"/>
              </a:rPr>
              <a:t>如前所述。</a:t>
            </a:r>
          </a:p>
        </p:txBody>
      </p:sp>
      <p:pic>
        <p:nvPicPr>
          <p:cNvPr id="29698" name="图片 2" descr="图片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7175"/>
            <a:ext cx="10058400" cy="468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xfrm>
            <a:off x="906463" y="969963"/>
            <a:ext cx="10866437" cy="358775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cs typeface="等线 Light"/>
              </a:rPr>
              <a:t>填写各项出差报销信息。</a:t>
            </a:r>
            <a:endParaRPr lang="zh-CN" altLang="en-US" sz="2000" smtClean="0">
              <a:solidFill>
                <a:srgbClr val="FF3300"/>
              </a:solidFill>
              <a:cs typeface="等线 Light"/>
            </a:endParaRPr>
          </a:p>
        </p:txBody>
      </p:sp>
      <p:pic>
        <p:nvPicPr>
          <p:cNvPr id="30722" name="图片 1" descr="图片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4738" y="2081213"/>
            <a:ext cx="10058400" cy="365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958850" y="1211263"/>
            <a:ext cx="10650538" cy="2254250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cs typeface="等线 Light"/>
              </a:rPr>
              <a:t/>
            </a:r>
            <a:br>
              <a:rPr lang="zh-CN" altLang="en-US" sz="4000" smtClean="0">
                <a:cs typeface="等线 Light"/>
              </a:rPr>
            </a:br>
            <a:r>
              <a:rPr lang="zh-CN" altLang="en-US" sz="4000" smtClean="0">
                <a:solidFill>
                  <a:srgbClr val="FF3300"/>
                </a:solidFill>
                <a:cs typeface="等线 Light"/>
              </a:rPr>
              <a:t>接下来，类似“日常报销业务”步骤：</a:t>
            </a:r>
            <a:br>
              <a:rPr lang="zh-CN" altLang="en-US" sz="4000" smtClean="0">
                <a:solidFill>
                  <a:srgbClr val="FF3300"/>
                </a:solidFill>
                <a:cs typeface="等线 Light"/>
              </a:rPr>
            </a:br>
            <a:r>
              <a:rPr lang="zh-CN" altLang="en-US" sz="4000" smtClean="0">
                <a:cs typeface="等线 Light"/>
              </a:rPr>
              <a:t>（</a:t>
            </a:r>
            <a:r>
              <a:rPr lang="en-US" altLang="zh-CN" sz="4000" smtClean="0">
                <a:cs typeface="等线 Light"/>
              </a:rPr>
              <a:t>1</a:t>
            </a:r>
            <a:r>
              <a:rPr lang="zh-CN" altLang="en-US" sz="4000" smtClean="0">
                <a:cs typeface="等线 Light"/>
              </a:rPr>
              <a:t>）</a:t>
            </a:r>
            <a:r>
              <a:rPr lang="zh-CN" altLang="zh-CN" sz="4000" smtClean="0">
                <a:cs typeface="等线 Light"/>
              </a:rPr>
              <a:t>填写转卡信息并点击提交</a:t>
            </a:r>
            <a:r>
              <a:rPr lang="zh-CN" altLang="en-US" sz="4000" smtClean="0">
                <a:cs typeface="等线 Light"/>
              </a:rPr>
              <a:t/>
            </a:r>
            <a:br>
              <a:rPr lang="zh-CN" altLang="en-US" sz="4000" smtClean="0">
                <a:cs typeface="等线 Light"/>
              </a:rPr>
            </a:br>
            <a:r>
              <a:rPr lang="zh-CN" altLang="en-US" sz="4000" smtClean="0">
                <a:cs typeface="等线 Light"/>
              </a:rPr>
              <a:t>（</a:t>
            </a:r>
            <a:r>
              <a:rPr lang="en-US" altLang="zh-CN" sz="4000" smtClean="0">
                <a:cs typeface="等线 Light"/>
              </a:rPr>
              <a:t>2</a:t>
            </a:r>
            <a:r>
              <a:rPr lang="zh-CN" altLang="en-US" sz="4000" smtClean="0">
                <a:cs typeface="等线 Light"/>
              </a:rPr>
              <a:t>）选择“仙林校区”和预约时间段</a:t>
            </a:r>
            <a:br>
              <a:rPr lang="zh-CN" altLang="en-US" sz="4000" smtClean="0">
                <a:cs typeface="等线 Light"/>
              </a:rPr>
            </a:br>
            <a:r>
              <a:rPr lang="zh-CN" altLang="en-US" sz="4000" smtClean="0">
                <a:cs typeface="等线 Light"/>
              </a:rPr>
              <a:t>（</a:t>
            </a:r>
            <a:r>
              <a:rPr lang="en-US" altLang="zh-CN" sz="4000" smtClean="0">
                <a:cs typeface="等线 Light"/>
              </a:rPr>
              <a:t>3</a:t>
            </a:r>
            <a:r>
              <a:rPr lang="zh-CN" altLang="en-US" sz="4000" smtClean="0">
                <a:cs typeface="等线 Light"/>
              </a:rPr>
              <a:t>）打印预约单找相关人员签字</a:t>
            </a:r>
            <a:br>
              <a:rPr lang="zh-CN" altLang="en-US" sz="4000" smtClean="0">
                <a:cs typeface="等线 Light"/>
              </a:rPr>
            </a:br>
            <a:r>
              <a:rPr lang="zh-CN" altLang="en-US" sz="4000" smtClean="0">
                <a:cs typeface="等线 Light"/>
              </a:rPr>
              <a:t>（</a:t>
            </a:r>
            <a:r>
              <a:rPr lang="en-US" altLang="zh-CN" sz="4000" smtClean="0">
                <a:cs typeface="等线 Light"/>
              </a:rPr>
              <a:t>4</a:t>
            </a:r>
            <a:r>
              <a:rPr lang="zh-CN" altLang="en-US" sz="4000" smtClean="0">
                <a:cs typeface="等线 Light"/>
              </a:rPr>
              <a:t>）同老式报销单一起送至财务处窗口。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809625" y="377825"/>
            <a:ext cx="10515600" cy="854075"/>
          </a:xfrm>
        </p:spPr>
        <p:txBody>
          <a:bodyPr/>
          <a:lstStyle/>
          <a:p>
            <a:pPr algn="ctr" eaLnBrk="1" hangingPunct="1"/>
            <a:r>
              <a:rPr lang="zh-CN" altLang="en-US" smtClean="0">
                <a:cs typeface="等线 Light"/>
              </a:rPr>
              <a:t>阅前必读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838200" y="1271588"/>
            <a:ext cx="10515600" cy="4919662"/>
          </a:xfrm>
        </p:spPr>
        <p:txBody>
          <a:bodyPr/>
          <a:lstStyle/>
          <a:p>
            <a:pPr eaLnBrk="1" hangingPunct="1"/>
            <a:r>
              <a:rPr lang="en-US" altLang="zh-CN" smtClean="0">
                <a:cs typeface="等线"/>
              </a:rPr>
              <a:t>1</a:t>
            </a:r>
            <a:r>
              <a:rPr lang="zh-CN" altLang="en-US" smtClean="0">
                <a:cs typeface="等线"/>
              </a:rPr>
              <a:t>、本</a:t>
            </a:r>
            <a:r>
              <a:rPr lang="en-US" altLang="zh-CN" smtClean="0">
                <a:cs typeface="等线"/>
              </a:rPr>
              <a:t>PPT</a:t>
            </a:r>
            <a:r>
              <a:rPr lang="zh-CN" altLang="en-US" smtClean="0">
                <a:cs typeface="等线"/>
              </a:rPr>
              <a:t>用于指导日常的预约报销业务，主要包括：“日常报销业务”、“国内差旅费业务”和“暂借款业务”。</a:t>
            </a:r>
          </a:p>
          <a:p>
            <a:pPr eaLnBrk="1" hangingPunct="1"/>
            <a:r>
              <a:rPr lang="en-US" altLang="zh-CN" smtClean="0">
                <a:cs typeface="等线"/>
              </a:rPr>
              <a:t>2</a:t>
            </a:r>
            <a:r>
              <a:rPr lang="zh-CN" altLang="en-US" smtClean="0">
                <a:cs typeface="等线"/>
              </a:rPr>
              <a:t>、浏览器要求：请选用“</a:t>
            </a:r>
            <a:r>
              <a:rPr lang="zh-CN" altLang="zh-CN" smtClean="0">
                <a:cs typeface="等线"/>
              </a:rPr>
              <a:t>谷歌浏览器</a:t>
            </a:r>
            <a:r>
              <a:rPr lang="zh-CN" altLang="en-US" smtClean="0">
                <a:cs typeface="等线"/>
              </a:rPr>
              <a:t>”</a:t>
            </a:r>
            <a:r>
              <a:rPr lang="zh-CN" altLang="zh-CN" smtClean="0">
                <a:cs typeface="等线"/>
              </a:rPr>
              <a:t>或者</a:t>
            </a:r>
            <a:r>
              <a:rPr lang="zh-CN" altLang="en-US" smtClean="0">
                <a:cs typeface="等线"/>
              </a:rPr>
              <a:t>“</a:t>
            </a:r>
            <a:r>
              <a:rPr lang="en-US" altLang="zh-CN" smtClean="0">
                <a:cs typeface="等线"/>
              </a:rPr>
              <a:t>IE11</a:t>
            </a:r>
            <a:r>
              <a:rPr lang="zh-CN" altLang="en-US" smtClean="0">
                <a:cs typeface="等线"/>
              </a:rPr>
              <a:t>版本</a:t>
            </a:r>
            <a:r>
              <a:rPr lang="zh-CN" altLang="zh-CN" smtClean="0">
                <a:cs typeface="等线"/>
              </a:rPr>
              <a:t>浏览器</a:t>
            </a:r>
            <a:r>
              <a:rPr lang="zh-CN" altLang="en-US" smtClean="0">
                <a:cs typeface="等线"/>
              </a:rPr>
              <a:t>”。</a:t>
            </a:r>
          </a:p>
          <a:p>
            <a:pPr eaLnBrk="1" hangingPunct="1"/>
            <a:r>
              <a:rPr lang="en-US" altLang="zh-CN" smtClean="0">
                <a:cs typeface="等线"/>
              </a:rPr>
              <a:t>3</a:t>
            </a:r>
            <a:r>
              <a:rPr lang="zh-CN" altLang="en-US" smtClean="0">
                <a:cs typeface="等线"/>
              </a:rPr>
              <a:t>、登录方式：① 可选择从“南财官网”</a:t>
            </a:r>
            <a:r>
              <a:rPr lang="en-US" altLang="zh-CN" smtClean="0">
                <a:cs typeface="等线"/>
              </a:rPr>
              <a:t>—“</a:t>
            </a:r>
            <a:r>
              <a:rPr lang="zh-CN" altLang="en-US" smtClean="0">
                <a:cs typeface="等线"/>
              </a:rPr>
              <a:t>信息门户”</a:t>
            </a:r>
            <a:r>
              <a:rPr lang="en-US" altLang="zh-CN" smtClean="0">
                <a:cs typeface="等线"/>
              </a:rPr>
              <a:t>—“</a:t>
            </a:r>
            <a:r>
              <a:rPr lang="zh-CN" altLang="en-US" smtClean="0">
                <a:cs typeface="等线"/>
              </a:rPr>
              <a:t>财务管理”登录。② 可登录网址：</a:t>
            </a:r>
            <a:r>
              <a:rPr lang="en-US" altLang="zh-CN" smtClean="0">
                <a:cs typeface="等线"/>
              </a:rPr>
              <a:t>172.16.7.7 </a:t>
            </a:r>
            <a:r>
              <a:rPr lang="zh-CN" altLang="en-US" smtClean="0">
                <a:cs typeface="等线"/>
              </a:rPr>
              <a:t>，用户名为工号或学号，初始密码查询及重置请拨打电话：</a:t>
            </a:r>
            <a:r>
              <a:rPr lang="en-US" altLang="zh-CN" smtClean="0">
                <a:cs typeface="等线"/>
              </a:rPr>
              <a:t>86718190.</a:t>
            </a:r>
            <a:r>
              <a:rPr lang="zh-CN" altLang="en-US" smtClean="0">
                <a:solidFill>
                  <a:srgbClr val="FF3300"/>
                </a:solidFill>
                <a:cs typeface="等线"/>
              </a:rPr>
              <a:t>（建议使用第一种方式登录）</a:t>
            </a:r>
            <a:endParaRPr lang="zh-CN" altLang="zh-CN" smtClean="0">
              <a:solidFill>
                <a:srgbClr val="FF3300"/>
              </a:solidFill>
              <a:cs typeface="等线"/>
            </a:endParaRPr>
          </a:p>
          <a:p>
            <a:pPr eaLnBrk="1" hangingPunct="1">
              <a:buFont typeface="Arial" charset="0"/>
              <a:buNone/>
            </a:pPr>
            <a:endParaRPr lang="en-US" altLang="zh-CN" smtClean="0">
              <a:solidFill>
                <a:srgbClr val="FF3300"/>
              </a:solidFill>
              <a:cs typeface="等线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>
          <a:xfrm>
            <a:off x="422275" y="0"/>
            <a:ext cx="10515600" cy="1325563"/>
          </a:xfrm>
        </p:spPr>
        <p:txBody>
          <a:bodyPr/>
          <a:lstStyle/>
          <a:p>
            <a:r>
              <a:rPr lang="zh-CN" altLang="en-US" smtClean="0">
                <a:solidFill>
                  <a:srgbClr val="FF3300"/>
                </a:solidFill>
                <a:cs typeface="等线 Light"/>
              </a:rPr>
              <a:t>特别提醒！</a:t>
            </a:r>
          </a:p>
        </p:txBody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>
          <a:xfrm>
            <a:off x="771525" y="1208088"/>
            <a:ext cx="10515600" cy="4351337"/>
          </a:xfrm>
        </p:spPr>
        <p:txBody>
          <a:bodyPr/>
          <a:lstStyle/>
          <a:p>
            <a:r>
              <a:rPr lang="zh-CN" altLang="en-US" sz="2400" smtClean="0">
                <a:cs typeface="等线"/>
              </a:rPr>
              <a:t>从“部门基金”里报销国内差旅费业务，请勿点击“国内差旅费业务”，而应当点击“日常报销业务”，对应科目是“办公费支出”，填入报销总额即可。</a:t>
            </a:r>
          </a:p>
          <a:p>
            <a:endParaRPr lang="zh-CN" altLang="en-US" sz="2400" smtClean="0">
              <a:cs typeface="等线"/>
            </a:endParaRPr>
          </a:p>
          <a:p>
            <a:endParaRPr lang="zh-CN" altLang="en-US" smtClean="0">
              <a:cs typeface="等线"/>
            </a:endParaRPr>
          </a:p>
        </p:txBody>
      </p:sp>
      <p:pic>
        <p:nvPicPr>
          <p:cNvPr id="32771" name="Picture 4" descr="酬金30_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088" y="2270125"/>
            <a:ext cx="5265737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AutoShape 5"/>
          <p:cNvSpPr>
            <a:spLocks noChangeArrowheads="1"/>
          </p:cNvSpPr>
          <p:nvPr/>
        </p:nvSpPr>
        <p:spPr bwMode="auto">
          <a:xfrm>
            <a:off x="5564188" y="3375025"/>
            <a:ext cx="1095375" cy="511175"/>
          </a:xfrm>
          <a:prstGeom prst="rightArrow">
            <a:avLst>
              <a:gd name="adj1" fmla="val 50000"/>
              <a:gd name="adj2" fmla="val 5357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2773" name="Picture 6" descr="薪酬31_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4488" y="2201863"/>
            <a:ext cx="5497512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76238" y="6064250"/>
            <a:ext cx="1477962" cy="6191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>
          <a:xfrm>
            <a:off x="906463" y="1281113"/>
            <a:ext cx="10515600" cy="1325562"/>
          </a:xfrm>
        </p:spPr>
        <p:txBody>
          <a:bodyPr/>
          <a:lstStyle/>
          <a:p>
            <a:pPr eaLnBrk="1" hangingPunct="1"/>
            <a:r>
              <a:rPr lang="zh-CN" altLang="en-US" sz="2800" smtClean="0">
                <a:cs typeface="等线 Light"/>
              </a:rPr>
              <a:t>请点击“申请报销单”，点击</a:t>
            </a:r>
            <a:r>
              <a:rPr lang="zh-CN" altLang="en-US" sz="2400" smtClean="0">
                <a:cs typeface="等线 Light"/>
              </a:rPr>
              <a:t>“暂借款业务</a:t>
            </a:r>
            <a:r>
              <a:rPr lang="en-US" altLang="zh-CN" sz="2400" smtClean="0">
                <a:cs typeface="等线 Light"/>
              </a:rPr>
              <a:t>”</a:t>
            </a:r>
            <a:r>
              <a:rPr lang="zh-CN" altLang="en-US" sz="2400" smtClean="0">
                <a:cs typeface="等线 Light"/>
              </a:rPr>
              <a:t>，填入相关信息，代*号为必填项目，其他如前所述，所有信息填列完毕后点击“下一步”。</a:t>
            </a:r>
            <a:r>
              <a:rPr lang="zh-CN" altLang="zh-CN" sz="2400" smtClean="0">
                <a:cs typeface="等线 Light"/>
              </a:rPr>
              <a:t/>
            </a:r>
            <a:br>
              <a:rPr lang="zh-CN" altLang="zh-CN" sz="2400" smtClean="0">
                <a:cs typeface="等线 Light"/>
              </a:rPr>
            </a:br>
            <a:endParaRPr lang="en-US" altLang="zh-CN" sz="2400" smtClean="0">
              <a:cs typeface="等线 Light"/>
            </a:endParaRPr>
          </a:p>
        </p:txBody>
      </p:sp>
      <p:pic>
        <p:nvPicPr>
          <p:cNvPr id="33794" name="图片 1" descr="图片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575" y="2524125"/>
            <a:ext cx="10058400" cy="388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793750" y="349250"/>
            <a:ext cx="10355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/>
              <a:t>五、暂借款业务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cs typeface="等线 Light"/>
              </a:rPr>
              <a:t>2</a:t>
            </a:r>
            <a:r>
              <a:rPr lang="zh-CN" altLang="zh-CN" sz="2800" smtClean="0">
                <a:cs typeface="等线 Light"/>
              </a:rPr>
              <a:t>、填写借款金额，选择借款类型</a:t>
            </a:r>
            <a:r>
              <a:rPr lang="zh-CN" altLang="en-US" sz="2800" smtClean="0">
                <a:cs typeface="等线 Light"/>
              </a:rPr>
              <a:t>及摘要。</a:t>
            </a:r>
          </a:p>
        </p:txBody>
      </p:sp>
      <p:pic>
        <p:nvPicPr>
          <p:cNvPr id="34818" name="图片 1" descr="图片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482725"/>
            <a:ext cx="10058400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cs typeface="等线 Light"/>
              </a:rPr>
              <a:t>3</a:t>
            </a:r>
            <a:r>
              <a:rPr lang="zh-CN" altLang="zh-CN" sz="2800" smtClean="0">
                <a:cs typeface="等线 Light"/>
              </a:rPr>
              <a:t>、填写转卡信息并点击提交</a:t>
            </a:r>
            <a:r>
              <a:rPr lang="zh-CN" altLang="en-US" sz="2800" smtClean="0">
                <a:cs typeface="等线 Light"/>
              </a:rPr>
              <a:t>，对私转卡、对公转账等要求如前所述。，后述选择“仙林校区”、“预约时间段”等请参照前述方法。</a:t>
            </a:r>
            <a:r>
              <a:rPr lang="zh-CN" altLang="zh-CN" sz="2800" smtClean="0">
                <a:cs typeface="等线 Light"/>
              </a:rPr>
              <a:t/>
            </a:r>
            <a:br>
              <a:rPr lang="zh-CN" altLang="zh-CN" sz="2800" smtClean="0">
                <a:cs typeface="等线 Light"/>
              </a:rPr>
            </a:br>
            <a:endParaRPr lang="zh-CN" altLang="en-US" sz="2800" smtClean="0">
              <a:cs typeface="等线 Light"/>
            </a:endParaRPr>
          </a:p>
        </p:txBody>
      </p:sp>
      <p:pic>
        <p:nvPicPr>
          <p:cNvPr id="35842" name="图片 1" descr="图片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088" y="1284288"/>
            <a:ext cx="100584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17513" y="5930900"/>
            <a:ext cx="1600200" cy="65881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cs typeface="等线 Light"/>
            </a:endParaRPr>
          </a:p>
        </p:txBody>
      </p:sp>
      <p:sp>
        <p:nvSpPr>
          <p:cNvPr id="36866" name="WordArt 5"/>
          <p:cNvSpPr>
            <a:spLocks noChangeArrowheads="1" noChangeShapeType="1" noTextEdit="1"/>
          </p:cNvSpPr>
          <p:nvPr/>
        </p:nvSpPr>
        <p:spPr bwMode="auto">
          <a:xfrm>
            <a:off x="838200" y="1825625"/>
            <a:ext cx="10515600" cy="174148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zh-CN" altLang="en-US" sz="4800" kern="10" normalizeH="1">
                <a:ln w="9525">
                  <a:solidFill>
                    <a:srgbClr val="0000FF"/>
                  </a:solidFill>
                  <a:prstDash val="dash"/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感谢您对我们工作的理解与支持！</a:t>
            </a:r>
          </a:p>
        </p:txBody>
      </p:sp>
      <p:sp>
        <p:nvSpPr>
          <p:cNvPr id="36867" name="Text Box 7"/>
          <p:cNvSpPr txBox="1">
            <a:spLocks noChangeArrowheads="1"/>
          </p:cNvSpPr>
          <p:nvPr/>
        </p:nvSpPr>
        <p:spPr bwMode="auto">
          <a:xfrm>
            <a:off x="8255000" y="4643438"/>
            <a:ext cx="3455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</a:rPr>
              <a:t>财务处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mtClean="0">
                <a:cs typeface="等线 Light"/>
              </a:rPr>
              <a:t>目 录</a:t>
            </a:r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>
          <a:xfrm>
            <a:off x="904875" y="2039938"/>
            <a:ext cx="10515600" cy="4351337"/>
          </a:xfrm>
        </p:spPr>
        <p:txBody>
          <a:bodyPr/>
          <a:lstStyle/>
          <a:p>
            <a:r>
              <a:rPr lang="zh-CN" altLang="en-US" smtClean="0">
                <a:cs typeface="等线"/>
                <a:hlinkClick r:id="rId2" action="ppaction://hlinksldjump"/>
              </a:rPr>
              <a:t>一、登录主界面</a:t>
            </a:r>
            <a:endParaRPr lang="zh-CN" altLang="en-US" smtClean="0">
              <a:cs typeface="等线"/>
            </a:endParaRPr>
          </a:p>
          <a:p>
            <a:r>
              <a:rPr lang="zh-CN" altLang="en-US" smtClean="0">
                <a:cs typeface="等线"/>
                <a:hlinkClick r:id="rId3" action="ppaction://hlinksldjump"/>
              </a:rPr>
              <a:t>二、项目授权</a:t>
            </a:r>
            <a:endParaRPr lang="zh-CN" altLang="en-US" smtClean="0">
              <a:cs typeface="等线"/>
            </a:endParaRPr>
          </a:p>
          <a:p>
            <a:r>
              <a:rPr lang="zh-CN" altLang="en-US" smtClean="0">
                <a:cs typeface="等线"/>
                <a:hlinkClick r:id="rId4" action="ppaction://hlinksldjump"/>
              </a:rPr>
              <a:t>三、日常报销业务</a:t>
            </a:r>
            <a:endParaRPr lang="zh-CN" altLang="en-US" smtClean="0">
              <a:cs typeface="等线"/>
            </a:endParaRPr>
          </a:p>
          <a:p>
            <a:r>
              <a:rPr lang="zh-CN" altLang="en-US" smtClean="0">
                <a:cs typeface="等线"/>
                <a:hlinkClick r:id="rId5" action="ppaction://hlinksldjump"/>
              </a:rPr>
              <a:t>四、国内差旅费业务</a:t>
            </a:r>
            <a:endParaRPr lang="zh-CN" altLang="en-US" smtClean="0">
              <a:cs typeface="等线"/>
            </a:endParaRPr>
          </a:p>
          <a:p>
            <a:r>
              <a:rPr lang="zh-CN" altLang="en-US" smtClean="0">
                <a:cs typeface="等线"/>
                <a:hlinkClick r:id="rId6" action="ppaction://hlinksldjump"/>
              </a:rPr>
              <a:t>五、暂借款业务</a:t>
            </a:r>
            <a:endParaRPr lang="zh-CN" altLang="en-US" smtClean="0">
              <a:cs typeface="等线"/>
            </a:endParaRPr>
          </a:p>
          <a:p>
            <a:endParaRPr lang="zh-CN" altLang="en-US" smtClean="0">
              <a:cs typeface="等线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4"/>
          <p:cNvSpPr txBox="1">
            <a:spLocks noChangeArrowheads="1"/>
          </p:cNvSpPr>
          <p:nvPr/>
        </p:nvSpPr>
        <p:spPr bwMode="auto">
          <a:xfrm>
            <a:off x="706438" y="331788"/>
            <a:ext cx="11028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/>
          </a:p>
        </p:txBody>
      </p:sp>
      <p:sp>
        <p:nvSpPr>
          <p:cNvPr id="16386" name="Text Box 6"/>
          <p:cNvSpPr txBox="1">
            <a:spLocks noChangeArrowheads="1"/>
          </p:cNvSpPr>
          <p:nvPr/>
        </p:nvSpPr>
        <p:spPr bwMode="auto">
          <a:xfrm>
            <a:off x="568325" y="595313"/>
            <a:ext cx="105013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一、登录主界面</a:t>
            </a:r>
          </a:p>
        </p:txBody>
      </p:sp>
      <p:pic>
        <p:nvPicPr>
          <p:cNvPr id="16387" name="Picture 7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900" y="1643063"/>
            <a:ext cx="4933950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5653088" y="2174875"/>
            <a:ext cx="2271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/>
          </a:p>
        </p:txBody>
      </p:sp>
      <p:sp>
        <p:nvSpPr>
          <p:cNvPr id="16389" name="Text Box 10"/>
          <p:cNvSpPr txBox="1">
            <a:spLocks noChangeArrowheads="1"/>
          </p:cNvSpPr>
          <p:nvPr/>
        </p:nvSpPr>
        <p:spPr bwMode="auto">
          <a:xfrm>
            <a:off x="5472113" y="2286000"/>
            <a:ext cx="1995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/>
          </a:p>
        </p:txBody>
      </p:sp>
      <p:sp>
        <p:nvSpPr>
          <p:cNvPr id="16390" name="AutoShape 11"/>
          <p:cNvSpPr>
            <a:spLocks noChangeArrowheads="1"/>
          </p:cNvSpPr>
          <p:nvPr/>
        </p:nvSpPr>
        <p:spPr bwMode="auto">
          <a:xfrm>
            <a:off x="5565775" y="2976563"/>
            <a:ext cx="1095375" cy="568325"/>
          </a:xfrm>
          <a:prstGeom prst="notchedRightArrow">
            <a:avLst>
              <a:gd name="adj1" fmla="val 50000"/>
              <a:gd name="adj2" fmla="val 481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/>
          </a:p>
        </p:txBody>
      </p:sp>
      <p:pic>
        <p:nvPicPr>
          <p:cNvPr id="16391" name="Picture 12" descr="第二张修改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0538" y="1717675"/>
            <a:ext cx="504983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AutoShape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685800" y="6078538"/>
            <a:ext cx="1008063" cy="6048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727075" y="309563"/>
            <a:ext cx="10515600" cy="1325562"/>
          </a:xfrm>
        </p:spPr>
        <p:txBody>
          <a:bodyPr/>
          <a:lstStyle/>
          <a:p>
            <a:pPr eaLnBrk="1" hangingPunct="1"/>
            <a:r>
              <a:rPr lang="en-US" altLang="zh-CN" smtClean="0">
                <a:cs typeface="等线 Light"/>
              </a:rPr>
              <a:t/>
            </a:r>
            <a:br>
              <a:rPr lang="en-US" altLang="zh-CN" smtClean="0">
                <a:cs typeface="等线 Light"/>
              </a:rPr>
            </a:br>
            <a:endParaRPr lang="zh-CN" altLang="en-US" smtClean="0">
              <a:cs typeface="等线 Light"/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758825" y="219075"/>
            <a:ext cx="10515600" cy="458788"/>
          </a:xfrm>
        </p:spPr>
        <p:txBody>
          <a:bodyPr/>
          <a:lstStyle/>
          <a:p>
            <a:pPr eaLnBrk="1" hangingPunct="1"/>
            <a:r>
              <a:rPr lang="zh-CN" altLang="en-US" smtClean="0">
                <a:cs typeface="等线"/>
              </a:rPr>
              <a:t>二、项目授权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969963" y="887413"/>
            <a:ext cx="1082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/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261938" y="817563"/>
            <a:ext cx="114173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/>
              <a:t>         预约报销前，请确保您有该项目的报销权限。获取报销权限的方式为：</a:t>
            </a:r>
            <a:r>
              <a:rPr lang="zh-CN" altLang="en-US" sz="1800" b="1">
                <a:solidFill>
                  <a:srgbClr val="FF3300"/>
                </a:solidFill>
              </a:rPr>
              <a:t>项目负责人</a:t>
            </a:r>
            <a:r>
              <a:rPr lang="zh-CN" altLang="en-US" sz="1800" b="1"/>
              <a:t>登陆本人财务系统，点击</a:t>
            </a:r>
            <a:r>
              <a:rPr lang="zh-CN" altLang="en-US" sz="1800" b="1">
                <a:solidFill>
                  <a:srgbClr val="FF3300"/>
                </a:solidFill>
              </a:rPr>
              <a:t>“项目授权”</a:t>
            </a:r>
            <a:r>
              <a:rPr lang="zh-CN" altLang="en-US" sz="1800" b="1"/>
              <a:t>，有</a:t>
            </a:r>
            <a:r>
              <a:rPr lang="zh-CN" altLang="en-US" sz="1800" b="1">
                <a:solidFill>
                  <a:srgbClr val="FF3300"/>
                </a:solidFill>
              </a:rPr>
              <a:t>“授权管理员</a:t>
            </a:r>
            <a:r>
              <a:rPr lang="zh-CN" altLang="en-US" sz="1800" b="1"/>
              <a:t>”或“</a:t>
            </a:r>
            <a:r>
              <a:rPr lang="zh-CN" altLang="en-US" sz="1800" b="1">
                <a:solidFill>
                  <a:srgbClr val="FF3300"/>
                </a:solidFill>
              </a:rPr>
              <a:t>授权无限额经办人</a:t>
            </a:r>
            <a:r>
              <a:rPr lang="zh-CN" altLang="en-US" sz="1800" b="1"/>
              <a:t>”两种授权模式可供选择。例如：项目负责人授权</a:t>
            </a:r>
            <a:r>
              <a:rPr lang="en-US" altLang="zh-CN" sz="1800" b="1"/>
              <a:t>A</a:t>
            </a:r>
            <a:r>
              <a:rPr lang="zh-CN" altLang="en-US" sz="1800" b="1"/>
              <a:t>为管理员，请</a:t>
            </a:r>
            <a:r>
              <a:rPr lang="zh-CN" altLang="en-US" sz="1800" b="1">
                <a:solidFill>
                  <a:srgbClr val="FF3300"/>
                </a:solidFill>
              </a:rPr>
              <a:t>点击“授权管理员”</a:t>
            </a:r>
            <a:r>
              <a:rPr lang="zh-CN" altLang="en-US" sz="1800" b="1"/>
              <a:t>，授权成功后，</a:t>
            </a:r>
            <a:r>
              <a:rPr lang="en-US" altLang="zh-CN" sz="1800" b="1"/>
              <a:t>A</a:t>
            </a:r>
            <a:r>
              <a:rPr lang="zh-CN" altLang="en-US" sz="1800" b="1"/>
              <a:t>则拥有了将该项目授权给其他经办人报销的权力，同时</a:t>
            </a:r>
            <a:r>
              <a:rPr lang="en-US" altLang="zh-CN" sz="1800" b="1"/>
              <a:t>A</a:t>
            </a:r>
            <a:r>
              <a:rPr lang="zh-CN" altLang="en-US" sz="1800" b="1"/>
              <a:t>也拥有该项目的报销权限。而项目负责人授权</a:t>
            </a:r>
            <a:r>
              <a:rPr lang="en-US" altLang="zh-CN" sz="1800" b="1"/>
              <a:t>A</a:t>
            </a:r>
            <a:r>
              <a:rPr lang="zh-CN" altLang="en-US" sz="1800" b="1"/>
              <a:t>为</a:t>
            </a:r>
            <a:r>
              <a:rPr lang="zh-CN" altLang="en-US" sz="1800" b="1">
                <a:solidFill>
                  <a:srgbClr val="FF3300"/>
                </a:solidFill>
              </a:rPr>
              <a:t>无限额经办人</a:t>
            </a:r>
            <a:r>
              <a:rPr lang="zh-CN" altLang="en-US" sz="1800" b="1"/>
              <a:t>，</a:t>
            </a:r>
            <a:r>
              <a:rPr lang="en-US" altLang="zh-CN" sz="1800" b="1"/>
              <a:t>A</a:t>
            </a:r>
            <a:r>
              <a:rPr lang="zh-CN" altLang="en-US" sz="1800" b="1"/>
              <a:t>则只能拥有</a:t>
            </a:r>
            <a:r>
              <a:rPr lang="zh-CN" altLang="en-US" sz="1800" b="1">
                <a:solidFill>
                  <a:srgbClr val="FF3300"/>
                </a:solidFill>
              </a:rPr>
              <a:t>“报销权”</a:t>
            </a:r>
            <a:r>
              <a:rPr lang="zh-CN" altLang="en-US" sz="1800" b="1"/>
              <a:t>，没有继续授予他人报销权的权限。</a:t>
            </a:r>
          </a:p>
          <a:p>
            <a:pPr>
              <a:spcBef>
                <a:spcPct val="50000"/>
              </a:spcBef>
            </a:pPr>
            <a:r>
              <a:rPr lang="zh-CN" altLang="en-US" sz="1800" b="1">
                <a:solidFill>
                  <a:srgbClr val="FF3300"/>
                </a:solidFill>
              </a:rPr>
              <a:t>友情提醒：</a:t>
            </a:r>
            <a:r>
              <a:rPr lang="zh-CN" altLang="en-US" sz="1800" b="1"/>
              <a:t>①</a:t>
            </a:r>
            <a:r>
              <a:rPr lang="zh-CN" altLang="en-US" sz="1800" b="1">
                <a:solidFill>
                  <a:srgbClr val="FF3300"/>
                </a:solidFill>
              </a:rPr>
              <a:t> </a:t>
            </a:r>
            <a:r>
              <a:rPr lang="zh-CN" altLang="en-US" sz="1800" b="1"/>
              <a:t>每个项目只允许有</a:t>
            </a:r>
            <a:r>
              <a:rPr lang="zh-CN" altLang="en-US" sz="1800" b="1">
                <a:solidFill>
                  <a:srgbClr val="FF3300"/>
                </a:solidFill>
              </a:rPr>
              <a:t>一位项目管理员</a:t>
            </a:r>
            <a:r>
              <a:rPr lang="zh-CN" altLang="en-US" sz="1800" b="1"/>
              <a:t>，“无限额经办人”没有人数限制。</a:t>
            </a:r>
          </a:p>
          <a:p>
            <a:pPr>
              <a:spcBef>
                <a:spcPct val="50000"/>
              </a:spcBef>
            </a:pPr>
            <a:r>
              <a:rPr lang="zh-CN" altLang="en-US" sz="1800" b="1"/>
              <a:t>                  ② 项目负责人将权限收回可点击“撤销管理员权限”或“撤销无限额经办人”。</a:t>
            </a:r>
          </a:p>
          <a:p>
            <a:pPr>
              <a:spcBef>
                <a:spcPct val="50000"/>
              </a:spcBef>
            </a:pPr>
            <a:r>
              <a:rPr lang="zh-CN" altLang="en-US" sz="1800" b="1"/>
              <a:t>以“授权管理员为例”： ① 项目负责人登录本人财务管理系统，点击“项目授权”。</a:t>
            </a:r>
          </a:p>
          <a:p>
            <a:pPr>
              <a:spcBef>
                <a:spcPct val="50000"/>
              </a:spcBef>
            </a:pPr>
            <a:r>
              <a:rPr lang="en-US" altLang="zh-CN" sz="1800" b="1"/>
              <a:t>                                     ②</a:t>
            </a:r>
            <a:r>
              <a:rPr lang="zh-CN" altLang="en-US" sz="1800" b="1"/>
              <a:t>找出您将要授权的项目名称，并点击左下角“授权管理员”。</a:t>
            </a:r>
          </a:p>
          <a:p>
            <a:pPr>
              <a:spcBef>
                <a:spcPct val="50000"/>
              </a:spcBef>
            </a:pPr>
            <a:r>
              <a:rPr lang="zh-CN" altLang="en-US" sz="1800" b="1"/>
              <a:t>                                     ③ 点击“添加管理员”。</a:t>
            </a:r>
          </a:p>
          <a:p>
            <a:pPr>
              <a:spcBef>
                <a:spcPct val="50000"/>
              </a:spcBef>
            </a:pPr>
            <a:r>
              <a:rPr lang="zh-CN" altLang="en-US" sz="1800" b="1"/>
              <a:t>                                     ④ 输入该位管理员的姓名及工号，点击确认。 </a:t>
            </a:r>
          </a:p>
          <a:p>
            <a:pPr>
              <a:spcBef>
                <a:spcPct val="50000"/>
              </a:spcBef>
            </a:pPr>
            <a:r>
              <a:rPr lang="zh-CN" altLang="en-US" sz="1800" b="1"/>
              <a:t> “授权无限额经办人”步骤类似。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3添加管理员_meitu_46_meitu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9513" y="3917950"/>
            <a:ext cx="5686425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5" descr="4录入管理员并保存_meitu_47_meitu_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913" y="3886200"/>
            <a:ext cx="5240337" cy="278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8" descr="5555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2050" y="1073150"/>
            <a:ext cx="5748338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AutoShape 9"/>
          <p:cNvSpPr>
            <a:spLocks noChangeArrowheads="1"/>
          </p:cNvSpPr>
          <p:nvPr/>
        </p:nvSpPr>
        <p:spPr bwMode="auto">
          <a:xfrm>
            <a:off x="5176838" y="2054225"/>
            <a:ext cx="1344612" cy="739775"/>
          </a:xfrm>
          <a:prstGeom prst="rightArrow">
            <a:avLst>
              <a:gd name="adj1" fmla="val 50000"/>
              <a:gd name="adj2" fmla="val 4544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8437" name="AutoShape 10"/>
          <p:cNvSpPr>
            <a:spLocks noChangeArrowheads="1"/>
          </p:cNvSpPr>
          <p:nvPr/>
        </p:nvSpPr>
        <p:spPr bwMode="auto">
          <a:xfrm>
            <a:off x="5068888" y="5002213"/>
            <a:ext cx="1412875" cy="712787"/>
          </a:xfrm>
          <a:prstGeom prst="leftArrow">
            <a:avLst>
              <a:gd name="adj1" fmla="val 50000"/>
              <a:gd name="adj2" fmla="val 4955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18438" name="AutoShape 11"/>
          <p:cNvSpPr>
            <a:spLocks noChangeArrowheads="1"/>
          </p:cNvSpPr>
          <p:nvPr/>
        </p:nvSpPr>
        <p:spPr bwMode="auto">
          <a:xfrm>
            <a:off x="8902700" y="3175000"/>
            <a:ext cx="685800" cy="1062038"/>
          </a:xfrm>
          <a:prstGeom prst="downArrow">
            <a:avLst>
              <a:gd name="adj1" fmla="val 50000"/>
              <a:gd name="adj2" fmla="val 3871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sz="1800"/>
          </a:p>
        </p:txBody>
      </p:sp>
      <p:sp>
        <p:nvSpPr>
          <p:cNvPr id="18439" name="Text Box 12"/>
          <p:cNvSpPr txBox="1">
            <a:spLocks noChangeArrowheads="1"/>
          </p:cNvSpPr>
          <p:nvPr/>
        </p:nvSpPr>
        <p:spPr bwMode="auto">
          <a:xfrm>
            <a:off x="538163" y="255588"/>
            <a:ext cx="3522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“授权管理员”图示</a:t>
            </a:r>
          </a:p>
        </p:txBody>
      </p:sp>
      <p:pic>
        <p:nvPicPr>
          <p:cNvPr id="18440" name="图片 2" descr="图片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" y="1073150"/>
            <a:ext cx="5240338" cy="254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AutoShape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0071100" y="214313"/>
            <a:ext cx="1627188" cy="70008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825500" y="377825"/>
            <a:ext cx="10515600" cy="1325563"/>
          </a:xfrm>
        </p:spPr>
        <p:txBody>
          <a:bodyPr/>
          <a:lstStyle/>
          <a:p>
            <a:pPr algn="ctr" eaLnBrk="1" hangingPunct="1"/>
            <a:r>
              <a:rPr lang="zh-CN" altLang="en-US" sz="3600" b="1" smtClean="0">
                <a:cs typeface="等线 Light"/>
              </a:rPr>
              <a:t>三、“</a:t>
            </a:r>
            <a:r>
              <a:rPr lang="zh-CN" altLang="zh-CN" sz="3600" b="1" smtClean="0">
                <a:cs typeface="等线 Light"/>
              </a:rPr>
              <a:t>日常报销业务</a:t>
            </a:r>
            <a:r>
              <a:rPr lang="zh-CN" altLang="en-US" sz="3600" b="1" smtClean="0">
                <a:cs typeface="等线 Light"/>
              </a:rPr>
              <a:t>”</a:t>
            </a:r>
            <a:br>
              <a:rPr lang="zh-CN" altLang="en-US" sz="3600" b="1" smtClean="0">
                <a:cs typeface="等线 Light"/>
              </a:rPr>
            </a:br>
            <a:r>
              <a:rPr lang="zh-CN" altLang="zh-CN" sz="2800" smtClean="0">
                <a:cs typeface="等线 Light"/>
              </a:rPr>
              <a:t/>
            </a:r>
            <a:br>
              <a:rPr lang="zh-CN" altLang="zh-CN" sz="2800" smtClean="0">
                <a:cs typeface="等线 Light"/>
              </a:rPr>
            </a:br>
            <a:endParaRPr lang="zh-CN" altLang="en-US" sz="2800" smtClean="0">
              <a:cs typeface="等线 Light"/>
            </a:endParaRPr>
          </a:p>
        </p:txBody>
      </p:sp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442913" y="1441450"/>
            <a:ext cx="112807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</a:rPr>
              <a:t>友情提示：</a:t>
            </a:r>
            <a:r>
              <a:rPr lang="zh-CN" altLang="en-US" sz="2800"/>
              <a:t>这里的“日常报销业务”主要指预约报销中的各种票据报销（跟传统的窗口报销不同，预约报销系统下的“日常报销业务”中</a:t>
            </a:r>
            <a:r>
              <a:rPr lang="zh-CN" altLang="en-US" sz="2800">
                <a:solidFill>
                  <a:srgbClr val="FF3300"/>
                </a:solidFill>
              </a:rPr>
              <a:t>不予经办“国内差旅费业务”</a:t>
            </a:r>
            <a:r>
              <a:rPr lang="zh-CN" altLang="en-US" sz="2800"/>
              <a:t>和“</a:t>
            </a:r>
            <a:r>
              <a:rPr lang="zh-CN" altLang="en-US" sz="2800">
                <a:solidFill>
                  <a:srgbClr val="FF3300"/>
                </a:solidFill>
              </a:rPr>
              <a:t>暂借款业务”</a:t>
            </a:r>
            <a:r>
              <a:rPr lang="zh-CN" altLang="en-US" sz="2800"/>
              <a:t>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422275" y="365125"/>
            <a:ext cx="10945813" cy="546100"/>
          </a:xfrm>
        </p:spPr>
        <p:txBody>
          <a:bodyPr/>
          <a:lstStyle/>
          <a:p>
            <a:pPr eaLnBrk="1" hangingPunct="1"/>
            <a:r>
              <a:rPr lang="zh-CN" altLang="en-US" sz="1800" b="1" smtClean="0">
                <a:solidFill>
                  <a:srgbClr val="FF3300"/>
                </a:solidFill>
                <a:cs typeface="等线 Light"/>
              </a:rPr>
              <a:t>经办人登录“财务系统”</a:t>
            </a:r>
            <a:r>
              <a:rPr lang="en-US" altLang="zh-CN" sz="1800" b="1" smtClean="0">
                <a:solidFill>
                  <a:srgbClr val="FF3300"/>
                </a:solidFill>
                <a:cs typeface="等线 Light"/>
              </a:rPr>
              <a:t>——</a:t>
            </a:r>
            <a:r>
              <a:rPr lang="zh-CN" altLang="en-US" sz="1800" b="1" smtClean="0">
                <a:solidFill>
                  <a:srgbClr val="FF3300"/>
                </a:solidFill>
                <a:cs typeface="等线 Light"/>
              </a:rPr>
              <a:t>点击“网上预约报账”</a:t>
            </a:r>
            <a:r>
              <a:rPr lang="en-US" altLang="zh-CN" sz="1800" b="1" smtClean="0">
                <a:solidFill>
                  <a:srgbClr val="FF3300"/>
                </a:solidFill>
                <a:cs typeface="等线 Light"/>
              </a:rPr>
              <a:t>——</a:t>
            </a:r>
            <a:r>
              <a:rPr lang="zh-CN" altLang="en-US" sz="1800" b="1" smtClean="0">
                <a:solidFill>
                  <a:srgbClr val="FF3300"/>
                </a:solidFill>
                <a:cs typeface="等线 Light"/>
              </a:rPr>
              <a:t>点击“申请报销单”</a:t>
            </a:r>
            <a:r>
              <a:rPr lang="en-US" altLang="zh-CN" sz="1800" b="1" smtClean="0">
                <a:solidFill>
                  <a:srgbClr val="FF3300"/>
                </a:solidFill>
                <a:cs typeface="等线 Light"/>
              </a:rPr>
              <a:t>——</a:t>
            </a:r>
            <a:r>
              <a:rPr lang="zh-CN" altLang="en-US" sz="1800" b="1" smtClean="0">
                <a:solidFill>
                  <a:srgbClr val="FF3300"/>
                </a:solidFill>
                <a:cs typeface="等线 Light"/>
              </a:rPr>
              <a:t>点击“日常报销业务”</a:t>
            </a:r>
            <a:r>
              <a:rPr lang="zh-CN" altLang="zh-CN" sz="1800" b="1" smtClean="0">
                <a:solidFill>
                  <a:srgbClr val="FF3300"/>
                </a:solidFill>
                <a:cs typeface="等线 Light"/>
              </a:rPr>
              <a:t/>
            </a:r>
            <a:br>
              <a:rPr lang="zh-CN" altLang="zh-CN" sz="1800" b="1" smtClean="0">
                <a:solidFill>
                  <a:srgbClr val="FF3300"/>
                </a:solidFill>
                <a:cs typeface="等线 Light"/>
              </a:rPr>
            </a:br>
            <a:endParaRPr lang="en-US" altLang="zh-CN" sz="1800" b="1" smtClean="0">
              <a:solidFill>
                <a:srgbClr val="FF3300"/>
              </a:solidFill>
              <a:cs typeface="等线 Light"/>
            </a:endParaRPr>
          </a:p>
        </p:txBody>
      </p:sp>
      <p:pic>
        <p:nvPicPr>
          <p:cNvPr id="20482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2425" y="1020763"/>
            <a:ext cx="5094288" cy="2535237"/>
          </a:xfrm>
        </p:spPr>
      </p:pic>
      <p:pic>
        <p:nvPicPr>
          <p:cNvPr id="20483" name="Picture 4" descr="2网上预约报账_meitu_2_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4150" y="982663"/>
            <a:ext cx="5253038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点击申请报销单_副本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388" y="4132263"/>
            <a:ext cx="5162550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1" descr="图片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0663" y="4149725"/>
            <a:ext cx="5197475" cy="242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5095875" y="1908175"/>
            <a:ext cx="1855788" cy="619125"/>
          </a:xfrm>
          <a:prstGeom prst="rightArrow">
            <a:avLst>
              <a:gd name="adj1" fmla="val 50000"/>
              <a:gd name="adj2" fmla="val 7493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/>
          </a:p>
        </p:txBody>
      </p:sp>
      <p:sp>
        <p:nvSpPr>
          <p:cNvPr id="20487" name="AutoShape 8"/>
          <p:cNvSpPr>
            <a:spLocks noChangeArrowheads="1"/>
          </p:cNvSpPr>
          <p:nvPr/>
        </p:nvSpPr>
        <p:spPr bwMode="auto">
          <a:xfrm>
            <a:off x="9090025" y="3375025"/>
            <a:ext cx="471488" cy="1236663"/>
          </a:xfrm>
          <a:prstGeom prst="downArrow">
            <a:avLst>
              <a:gd name="adj1" fmla="val 50000"/>
              <a:gd name="adj2" fmla="val 655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 sz="1800"/>
          </a:p>
        </p:txBody>
      </p:sp>
      <p:sp>
        <p:nvSpPr>
          <p:cNvPr id="20488" name="AutoShape 9"/>
          <p:cNvSpPr>
            <a:spLocks noChangeArrowheads="1"/>
          </p:cNvSpPr>
          <p:nvPr/>
        </p:nvSpPr>
        <p:spPr bwMode="auto">
          <a:xfrm>
            <a:off x="5016500" y="5164138"/>
            <a:ext cx="2097088" cy="577850"/>
          </a:xfrm>
          <a:prstGeom prst="leftArrow">
            <a:avLst>
              <a:gd name="adj1" fmla="val 50000"/>
              <a:gd name="adj2" fmla="val 90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649288" y="538163"/>
            <a:ext cx="10704512" cy="909637"/>
          </a:xfrm>
        </p:spPr>
        <p:txBody>
          <a:bodyPr/>
          <a:lstStyle/>
          <a:p>
            <a:pPr eaLnBrk="1" hangingPunct="1"/>
            <a:r>
              <a:rPr lang="zh-CN" altLang="en-US" sz="2000" b="1" smtClean="0">
                <a:cs typeface="等线 Light"/>
              </a:rPr>
              <a:t>选择“项目代码”、填写申请人姓名、摘要等信息（</a:t>
            </a:r>
            <a:r>
              <a:rPr lang="zh-CN" altLang="en-US" sz="2000" b="1" smtClean="0">
                <a:solidFill>
                  <a:srgbClr val="FF3300"/>
                </a:solidFill>
                <a:cs typeface="等线 Light"/>
              </a:rPr>
              <a:t>带*号为必填项目</a:t>
            </a:r>
            <a:r>
              <a:rPr lang="zh-CN" altLang="en-US" sz="2000" b="1" smtClean="0">
                <a:cs typeface="等线 Light"/>
              </a:rPr>
              <a:t>），其中选择支付方式中，“对私转卡”为“转至个人银行卡”；“对公转账”为“转至对方单位账户”；“支票”为“开支票方式”，“混合支付”为既有对私转卡也有对公转账。所有填好后，请点击“下一步”。注意，</a:t>
            </a:r>
            <a:r>
              <a:rPr lang="zh-CN" altLang="en-US" sz="2000" b="1" smtClean="0">
                <a:solidFill>
                  <a:srgbClr val="FF3300"/>
                </a:solidFill>
                <a:cs typeface="等线 Light"/>
              </a:rPr>
              <a:t>“摘要”栏</a:t>
            </a:r>
            <a:r>
              <a:rPr lang="zh-CN" altLang="en-US" sz="2000" b="1" smtClean="0">
                <a:cs typeface="等线 Light"/>
              </a:rPr>
              <a:t>可以填写</a:t>
            </a:r>
            <a:r>
              <a:rPr lang="zh-CN" altLang="en-US" sz="2000" b="1" smtClean="0">
                <a:solidFill>
                  <a:srgbClr val="FF3300"/>
                </a:solidFill>
                <a:cs typeface="等线 Light"/>
              </a:rPr>
              <a:t>报销的主要品目</a:t>
            </a:r>
            <a:r>
              <a:rPr lang="zh-CN" altLang="en-US" sz="2000" b="1" smtClean="0">
                <a:cs typeface="等线 Light"/>
              </a:rPr>
              <a:t>，例如报硒鼓</a:t>
            </a:r>
            <a:r>
              <a:rPr lang="en-US" altLang="zh-CN" sz="2000" b="1" smtClean="0">
                <a:cs typeface="等线 Light"/>
              </a:rPr>
              <a:t>200</a:t>
            </a:r>
            <a:r>
              <a:rPr lang="zh-CN" altLang="en-US" sz="2000" b="1" smtClean="0">
                <a:cs typeface="等线 Light"/>
              </a:rPr>
              <a:t>元、电话费</a:t>
            </a:r>
            <a:r>
              <a:rPr lang="en-US" altLang="zh-CN" sz="2000" b="1" smtClean="0">
                <a:cs typeface="等线 Light"/>
              </a:rPr>
              <a:t>800</a:t>
            </a:r>
            <a:r>
              <a:rPr lang="zh-CN" altLang="en-US" sz="2000" b="1" smtClean="0">
                <a:cs typeface="等线 Light"/>
              </a:rPr>
              <a:t>元，交通费</a:t>
            </a:r>
            <a:r>
              <a:rPr lang="en-US" altLang="zh-CN" sz="2000" b="1" smtClean="0">
                <a:cs typeface="等线 Light"/>
              </a:rPr>
              <a:t>1000</a:t>
            </a:r>
            <a:r>
              <a:rPr lang="zh-CN" altLang="en-US" sz="2000" b="1" smtClean="0">
                <a:cs typeface="等线 Light"/>
              </a:rPr>
              <a:t>元。</a:t>
            </a:r>
            <a:r>
              <a:rPr lang="zh-CN" altLang="en-US" sz="2000" b="1" smtClean="0">
                <a:solidFill>
                  <a:srgbClr val="FF3300"/>
                </a:solidFill>
                <a:cs typeface="等线 Light"/>
              </a:rPr>
              <a:t>您可以写“报交通费等”。</a:t>
            </a:r>
          </a:p>
        </p:txBody>
      </p:sp>
      <p:pic>
        <p:nvPicPr>
          <p:cNvPr id="21506" name="图片 1" descr="图片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963" y="1657350"/>
            <a:ext cx="100584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1189</Words>
  <Application>Microsoft Office PowerPoint</Application>
  <PresentationFormat>自定义</PresentationFormat>
  <Paragraphs>47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预约报销操作指南</vt:lpstr>
      <vt:lpstr>阅前必读</vt:lpstr>
      <vt:lpstr>目 录</vt:lpstr>
      <vt:lpstr>幻灯片 4</vt:lpstr>
      <vt:lpstr> </vt:lpstr>
      <vt:lpstr>幻灯片 6</vt:lpstr>
      <vt:lpstr>三、“日常报销业务”  </vt:lpstr>
      <vt:lpstr>经办人登录“财务系统”——点击“网上预约报账”——点击“申请报销单”——点击“日常报销业务” </vt:lpstr>
      <vt:lpstr>选择“项目代码”、填写申请人姓名、摘要等信息（带*号为必填项目），其中选择支付方式中，“对私转卡”为“转至个人银行卡”；“对公转账”为“转至对方单位账户”；“支票”为“开支票方式”，“混合支付”为既有对私转卡也有对公转账。所有填好后，请点击“下一步”。注意，“摘要”栏可以填写报销的主要品目，例如报硒鼓200元、电话费800元，交通费1000元。您可以写“报交通费等”。</vt:lpstr>
      <vt:lpstr>进入该页面：（1）如若出现“冲销往来”的提醒，说明该项目有借款尚未还清，如果您本次选择冲销借款，请勾选上这条信息，接着点击“下一步”。（2）请根据您需要报销的项目，结合系统中给予的说明性提示，归类填入金额。比如：您需要报销“硒鼓”500元，请在办公用品那一栏，填入500。依次填好后，请点击“下一步”。（3)点击“仙林校区”，选择预约时间段。每天上午、下午分别限额100笔，您可以选择相应的时间段。</vt:lpstr>
      <vt:lpstr>点击“打印确认单”，打印后交由项目负责人、经办人和证明人签字，附在老式的报销汇总单后面一起送至财务处报销窗口。（签字只需在这张预约报销单上签字）</vt:lpstr>
      <vt:lpstr>（1）如若不选择“冲销往来”，请直接点击“下一步”。（2）会弹出一个提醒，请点击“继续”。（3）根据类别填入各项报销金额</vt:lpstr>
      <vt:lpstr>    填写对私转卡、对公转账信息并点击“提交”。请注意：①下图给出的是对私转卡界面，如果您在预约报销开始界面，选择“对公转账”、“支票”等支付方式，这一步将出现“对公转账界面”。②本校教职工、学生转卡一律选择南京银行卡，请勿选择其他银行，以免造成不必要的损失。外单位人员转卡可填入其他银行卡③向外单位人员转卡、对公转账，请务必选择正确的开户银行信息，填入的开户银行信息错误或不填，财务系统将无法支付这笔款项。④下图中“卡类型”这一栏可以不用勾选。所有信息填列完毕后，点击“提交”和“下一步”。</vt:lpstr>
      <vt:lpstr>选择“仙林校区”和“预约时间”，点击“预约”—点击“打印确认”，将打印出的报销单经项目负责人、报销人、证明人签字后，和老式的报销单一起送至财务处报销窗口。</vt:lpstr>
      <vt:lpstr>四、“国内差旅费业务” </vt:lpstr>
      <vt:lpstr>首先，点击“申请报销单”，点击“国内差旅费”，选择需报销的项目代码，带*号为必填项目，其中选择支付方式中，“对私转卡”为“转至个人银行卡”；“对公转账”为“转至对方单位账户”；“支票”为“开支票方式”，“混合支付”为既有对私转卡也有对公转账。所有信息填列完毕后，点击“下一步”。</vt:lpstr>
      <vt:lpstr>其次，如果有“冲销往来”界面，不冲借款的话直接点下一步，冲借款的话步骤如前所述。</vt:lpstr>
      <vt:lpstr>填写各项出差报销信息。</vt:lpstr>
      <vt:lpstr> 接下来，类似“日常报销业务”步骤： （1）填写转卡信息并点击提交 （2）选择“仙林校区”和预约时间段 （3）打印预约单找相关人员签字 （4）同老式报销单一起送至财务处窗口。</vt:lpstr>
      <vt:lpstr>特别提醒！</vt:lpstr>
      <vt:lpstr>请点击“申请报销单”，点击“暂借款业务”，填入相关信息，代*号为必填项目，其他如前所述，所有信息填列完毕后点击“下一步”。 </vt:lpstr>
      <vt:lpstr>2、填写借款金额，选择借款类型及摘要。</vt:lpstr>
      <vt:lpstr>3、填写转卡信息并点击提交，对私转卡、对公转账等要求如前所述。，后述选择“仙林校区”、“预约时间段”等请参照前述方法。 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财务系统展示ppt</dc:title>
  <dc:creator>zy</dc:creator>
  <cp:lastModifiedBy>hp</cp:lastModifiedBy>
  <cp:revision>38</cp:revision>
  <dcterms:created xsi:type="dcterms:W3CDTF">2016-07-23T14:14:00Z</dcterms:created>
  <dcterms:modified xsi:type="dcterms:W3CDTF">2016-08-29T02:35:44Z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